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71ebf1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971ebf1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71ebf1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71ebf1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971ebf1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4971ebf1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71ebf1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971ebf1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971ebf1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971ebf1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971ebf1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971ebf1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971ebf1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971ebf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71ebf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71ebf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71ebf1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71ebf1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5.gif"/><Relationship Id="rId11" Type="http://schemas.openxmlformats.org/officeDocument/2006/relationships/image" Target="../media/image5.gif"/><Relationship Id="rId10" Type="http://schemas.openxmlformats.org/officeDocument/2006/relationships/image" Target="../media/image7.gif"/><Relationship Id="rId9" Type="http://schemas.openxmlformats.org/officeDocument/2006/relationships/image" Target="../media/image26.gif"/><Relationship Id="rId5" Type="http://schemas.openxmlformats.org/officeDocument/2006/relationships/image" Target="../media/image3.gif"/><Relationship Id="rId6" Type="http://schemas.openxmlformats.org/officeDocument/2006/relationships/image" Target="../media/image27.gif"/><Relationship Id="rId7" Type="http://schemas.openxmlformats.org/officeDocument/2006/relationships/image" Target="../media/image8.gif"/><Relationship Id="rId8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gif"/><Relationship Id="rId11" Type="http://schemas.openxmlformats.org/officeDocument/2006/relationships/image" Target="../media/image18.gif"/><Relationship Id="rId10" Type="http://schemas.openxmlformats.org/officeDocument/2006/relationships/image" Target="../media/image10.gif"/><Relationship Id="rId9" Type="http://schemas.openxmlformats.org/officeDocument/2006/relationships/image" Target="../media/image5.gif"/><Relationship Id="rId5" Type="http://schemas.openxmlformats.org/officeDocument/2006/relationships/image" Target="../media/image3.gif"/><Relationship Id="rId6" Type="http://schemas.openxmlformats.org/officeDocument/2006/relationships/image" Target="../media/image27.gif"/><Relationship Id="rId7" Type="http://schemas.openxmlformats.org/officeDocument/2006/relationships/image" Target="../media/image8.gif"/><Relationship Id="rId8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8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8.gif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istill.pub/2016/augmented-rnns/" TargetMode="External"/><Relationship Id="rId4" Type="http://schemas.openxmlformats.org/officeDocument/2006/relationships/hyperlink" Target="https://lilianweng.github.io/lil-log/2018/06/24/attention-attention.html" TargetMode="External"/><Relationship Id="rId5" Type="http://schemas.openxmlformats.org/officeDocument/2006/relationships/hyperlink" Target="https://pytorch.org/tutorials/intermediate/seq2seq_translation_tutorial.html" TargetMode="External"/><Relationship Id="rId6" Type="http://schemas.openxmlformats.org/officeDocument/2006/relationships/hyperlink" Target="https://nlp.stanford.edu/pubs/emnlp15_attn.pdf" TargetMode="External"/><Relationship Id="rId7" Type="http://schemas.openxmlformats.org/officeDocument/2006/relationships/hyperlink" Target="https://www.youtube.com/watch?v=IxQtK2SjWW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Sequence to sequence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модели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</a:rPr>
              <a:t>и механизм внимания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2912400" y="3749075"/>
            <a:ext cx="3319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Олег Шляжко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ноября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625"/>
            <a:ext cx="9143998" cy="5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Чатботы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38" y="1495074"/>
            <a:ext cx="8478925" cy="3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Google, Sutskever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Decoder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408" y="1033250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5" y="2066900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975" y="2284100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975" y="2529875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358725"/>
            <a:ext cx="9429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600" y="4080150"/>
            <a:ext cx="1514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https://arxiv.org/pdf/1409.3215.pdf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Cho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 (same)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/>
              <a:t>Decoder	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758" y="1033263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00" y="2115675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00" y="2332875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600" y="2578650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363" y="3310763"/>
            <a:ext cx="11906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080150"/>
            <a:ext cx="15049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356075" y="4641525"/>
            <a:ext cx="33573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https://www.aclweb.org/anthology/D14-1179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Decoder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175" y="1277200"/>
            <a:ext cx="565019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369200" y="2981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369200" y="2219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2369200" y="15335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Bidirectional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794500" y="3042200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1400" y="1080787"/>
            <a:ext cx="4389426" cy="35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240825" y="2414400"/>
            <a:ext cx="1902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Размер стейта фиксирован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Изменения из начала последовательности затираются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все входные токены одинаково значимы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Просто взять стейты со всех шагов декодера - слишком много данных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Решение: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ru" sz="3000"/>
              <a:t>                              Внимание</a:t>
            </a:r>
            <a:endParaRPr b="1"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Xu et al. 2015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Show, Attend and Tell: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Neural Image Caption Generation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ru" sz="1200"/>
              <a:t>with Visual Attention.</a:t>
            </a:r>
            <a:endParaRPr sz="1200"/>
          </a:p>
        </p:txBody>
      </p:sp>
      <p:sp>
        <p:nvSpPr>
          <p:cNvPr id="198" name="Google Shape;198;p30"/>
          <p:cNvSpPr txBox="1"/>
          <p:nvPr/>
        </p:nvSpPr>
        <p:spPr>
          <a:xfrm>
            <a:off x="265475" y="4236175"/>
            <a:ext cx="2748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https://arxiv.org/abs/1502.03044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312" y="1152475"/>
            <a:ext cx="5901976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234725" cy="46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Задачи Sequence to Sequence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Архитектура энкодер-декодер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Механизм внимания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Tips &amp; Tricks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Разбор примера Machine Translation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Soft </a:t>
            </a:r>
            <a:r>
              <a:rPr lang="ru"/>
              <a:t> vs Hard Attention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Hard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Выбор одной/n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Получаем сэмплингом из softmax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дифференцируем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Нужно учить с помощью RL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тяжело учится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726350" y="12863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Soft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Взвешенная сумма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Дифференцируемый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обучаем через backprop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В случае машинного перевода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86951"/>
            <a:ext cx="8520602" cy="308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alignment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75" y="1017725"/>
            <a:ext cx="5617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825" y="1106000"/>
            <a:ext cx="6860350" cy="35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6217200" y="4276075"/>
            <a:ext cx="2615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https://github.com/google/seq2seq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125" y="347450"/>
            <a:ext cx="7599174" cy="444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Карта внимания или alignment слов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5629675" y="2889250"/>
            <a:ext cx="2187600" cy="158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8"/>
          <p:cNvCxnSpPr/>
          <p:nvPr/>
        </p:nvCxnSpPr>
        <p:spPr>
          <a:xfrm rot="10800000">
            <a:off x="2955850" y="2630400"/>
            <a:ext cx="2689500" cy="50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11700" y="3813200"/>
            <a:ext cx="3285000" cy="70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Attention function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24" y="2217850"/>
            <a:ext cx="5951099" cy="15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6644988" y="1736675"/>
            <a:ext cx="18000" cy="24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6901050" y="2124050"/>
            <a:ext cx="17385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Практические нюансы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Wordpiece models and character-based models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Pretrained embeddings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Multihead Attention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Teacher Forcing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Beam Search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Проблемы словаря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большой размер эмбеддингов и софтмакс слоя (сотни тысяч)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неизвестные слова при инференсе, приходится заменять на UNKNOWN токен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Решение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разбивать предложения на характерные части, которые меньше чем слово, но больше чем буква.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пришла из сегментации корейских и японских предложений, где нет явной границы между словами.</a:t>
            </a:r>
            <a:endParaRPr/>
          </a:p>
        </p:txBody>
      </p:sp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Wordpiece models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Wordpiece models, BPE - byte-pair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75" y="1152475"/>
            <a:ext cx="747911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Multihead Attention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" y="964924"/>
            <a:ext cx="8060776" cy="39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Teacher Forcing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Подаем на вход декодера не прошлый выход,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а верный символ из таргета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374" y="445025"/>
            <a:ext cx="7280700" cy="45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Beam Search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325" y="1017725"/>
            <a:ext cx="6239968" cy="34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Beyond attention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Attention позволяет построить текущее состояние с учетом всего прошлого последовательности.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Одинаково хорошо учитывает данные как из далекого прошлого, так и близкого.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правило не содержит информации об относительном расположении определенных данных в последовательности, но это решаемо.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Зачем тогда RNN, которая обновляет стейт последовательно и с и потому хуже учитывает далекое прошлое?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Transformer</a:t>
            </a:r>
            <a:endParaRPr/>
          </a:p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Attention is all you need, Vaswani et al. 2017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https://arxiv.org/abs/1706.03762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Self-attention instead of recurrence</a:t>
            </a:r>
            <a:endParaRPr/>
          </a:p>
        </p:txBody>
      </p:sp>
      <p:sp>
        <p:nvSpPr>
          <p:cNvPr id="337" name="Google Shape;337;p48"/>
          <p:cNvSpPr txBox="1"/>
          <p:nvPr/>
        </p:nvSpPr>
        <p:spPr>
          <a:xfrm>
            <a:off x="311700" y="2151800"/>
            <a:ext cx="279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02" y="49350"/>
            <a:ext cx="38948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Positional encoding</a:t>
            </a:r>
            <a:endParaRPr/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Sinusoidal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	Learned positional embeddings. Position index -&gt; embedding layer -&gt; vector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00" y="1611200"/>
            <a:ext cx="5582475" cy="1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Что ещё посмотреть?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https://distill.pub/2016/augmented-rnns/</a:t>
            </a:r>
            <a:r>
              <a:rPr lang="ru"/>
              <a:t>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https://lilianweng.github.io/lil-log/2018/06/24/attention-attention.html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https://pytorch.org/tutorials/intermediate/seq2seq_translation_tutorial.html</a:t>
            </a:r>
            <a:r>
              <a:rPr lang="ru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https://nlp.stanford.edu/pubs/emnlp15_attn.pdf</a:t>
            </a:r>
            <a:r>
              <a:rPr lang="ru" u="sng">
                <a:solidFill>
                  <a:schemeClr val="accent5"/>
                </a:solidFill>
              </a:rPr>
              <a:t> 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https://www.youtube.com/watch?v=IxQtK2SjWWM</a:t>
            </a:r>
            <a:r>
              <a:rPr lang="ru"/>
              <a:t> (Stanford Deep NLP)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068150" y="4294575"/>
            <a:ext cx="2459400" cy="5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len(input) != len(output)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132850" y="924525"/>
            <a:ext cx="2782800" cy="34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Задачи Sequence to Sequence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Распознавание речи (spectrum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Синтез речи (text -&gt; waveform)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Рукописный ввод (image sequence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Машинный перевод (text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Чатботы (text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Суммаризация (text -&gt; text)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Speech recognition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250" y="1152475"/>
            <a:ext cx="7232105" cy="3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Synthesis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25" y="1152475"/>
            <a:ext cx="6967075" cy="35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Рукописный ввод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250" y="1152478"/>
            <a:ext cx="4172825" cy="36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Задача перевода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                                                Rosetta Stone ---&gt;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Параллельный корпус, найден в 1799 г.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Позволил расшифровать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египетские иероглифы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050" y="287850"/>
            <a:ext cx="3288247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